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88" r:id="rId4"/>
    <p:sldId id="289" r:id="rId5"/>
    <p:sldId id="265" r:id="rId6"/>
    <p:sldId id="273" r:id="rId7"/>
    <p:sldId id="291" r:id="rId8"/>
    <p:sldId id="292" r:id="rId9"/>
    <p:sldId id="258" r:id="rId10"/>
    <p:sldId id="290" r:id="rId11"/>
    <p:sldId id="272" r:id="rId12"/>
    <p:sldId id="271" r:id="rId13"/>
    <p:sldId id="270" r:id="rId14"/>
    <p:sldId id="293" r:id="rId15"/>
    <p:sldId id="269" r:id="rId16"/>
    <p:sldId id="268" r:id="rId17"/>
    <p:sldId id="294" r:id="rId18"/>
    <p:sldId id="267" r:id="rId19"/>
    <p:sldId id="266" r:id="rId20"/>
    <p:sldId id="295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20" y="-7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0568" y="0"/>
            <a:ext cx="968456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Д/</a:t>
            </a:r>
            <a:r>
              <a:rPr lang="ru-RU" sz="4400" b="1" dirty="0" err="1" smtClean="0">
                <a:solidFill>
                  <a:schemeClr val="bg1"/>
                </a:solidFill>
              </a:rPr>
              <a:t>з</a:t>
            </a:r>
            <a:r>
              <a:rPr lang="ru-RU" sz="4400" b="1" dirty="0" smtClean="0">
                <a:solidFill>
                  <a:schemeClr val="bg1"/>
                </a:solidFill>
              </a:rPr>
              <a:t>: подготовить пересказ (</a:t>
            </a:r>
            <a:r>
              <a:rPr lang="ru-RU" sz="4400" b="1" dirty="0" err="1" smtClean="0">
                <a:solidFill>
                  <a:schemeClr val="bg1"/>
                </a:solidFill>
              </a:rPr>
              <a:t>сказывание</a:t>
            </a:r>
            <a:r>
              <a:rPr lang="ru-RU" sz="4400" b="1" dirty="0" smtClean="0">
                <a:solidFill>
                  <a:schemeClr val="bg1"/>
                </a:solidFill>
              </a:rPr>
              <a:t>) фрагмента сказки, используя рекомендации рубрики «Обогащаем свою речь» (с.39):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1-ый ряд – «Первый и второй бой Ивана»; 2-ой ряд – «Решающий бой Ивана»; 3-ий Ряд – «Столкновение с </a:t>
            </a:r>
            <a:r>
              <a:rPr lang="ru-RU" sz="4400" b="1" dirty="0" err="1" smtClean="0">
                <a:solidFill>
                  <a:schemeClr val="bg1"/>
                </a:solidFill>
              </a:rPr>
              <a:t>чудо-юдовым</a:t>
            </a:r>
            <a:r>
              <a:rPr lang="ru-RU" sz="4400" b="1" dirty="0" smtClean="0">
                <a:solidFill>
                  <a:schemeClr val="bg1"/>
                </a:solidFill>
              </a:rPr>
              <a:t> племенем».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55421" y="6204509"/>
            <a:ext cx="4572000" cy="605158"/>
          </a:xfrm>
          <a:prstGeom prst="rect">
            <a:avLst/>
          </a:prstGeom>
          <a:noFill/>
        </p:spPr>
      </p:pic>
      <p:pic>
        <p:nvPicPr>
          <p:cNvPr id="11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55421" y="2388085"/>
            <a:ext cx="4572000" cy="605158"/>
          </a:xfrm>
          <a:prstGeom prst="rect">
            <a:avLst/>
          </a:prstGeom>
          <a:noFill/>
        </p:spPr>
      </p:pic>
      <p:pic>
        <p:nvPicPr>
          <p:cNvPr id="10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983421" y="4692341"/>
            <a:ext cx="4572000" cy="605158"/>
          </a:xfrm>
          <a:prstGeom prst="rect">
            <a:avLst/>
          </a:prstGeom>
          <a:noFill/>
        </p:spPr>
      </p:pic>
      <p:pic>
        <p:nvPicPr>
          <p:cNvPr id="9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983421" y="2388085"/>
            <a:ext cx="4572000" cy="605158"/>
          </a:xfrm>
          <a:prstGeom prst="rect">
            <a:avLst/>
          </a:prstGeom>
          <a:noFill/>
        </p:spPr>
      </p:pic>
      <p:pic>
        <p:nvPicPr>
          <p:cNvPr id="7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52842"/>
            <a:ext cx="4572000" cy="6051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12576" y="4221088"/>
            <a:ext cx="9756576" cy="26369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bg1"/>
                </a:solidFill>
              </a:rPr>
              <a:t>Не стали старик со старухой его удерживать да отговаривать. </a:t>
            </a:r>
            <a:r>
              <a:rPr lang="ru-RU" b="1" i="1" u="sng" dirty="0" smtClean="0">
                <a:solidFill>
                  <a:schemeClr val="bg1"/>
                </a:solidFill>
              </a:rPr>
              <a:t>Снарядили они всех троих сыновей в путь-дорогу. </a:t>
            </a:r>
            <a:r>
              <a:rPr lang="ru-RU" b="1" i="1" dirty="0" smtClean="0">
                <a:solidFill>
                  <a:schemeClr val="bg1"/>
                </a:solidFill>
              </a:rPr>
              <a:t>Взяли братья дубины тяжелые, взяли котомки с хлебом - солью, сели на добрых коней и поехали.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Жанна\Desktop\ИВАН\f124ce3272fbf4230fefc9e2c279a3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59349" cy="3792421"/>
          </a:xfrm>
          <a:prstGeom prst="rect">
            <a:avLst/>
          </a:prstGeom>
          <a:noFill/>
        </p:spPr>
      </p:pic>
      <p:pic>
        <p:nvPicPr>
          <p:cNvPr id="5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05158"/>
          </a:xfrm>
          <a:prstGeom prst="rect">
            <a:avLst/>
          </a:prstGeom>
          <a:noFill/>
        </p:spPr>
      </p:pic>
      <p:pic>
        <p:nvPicPr>
          <p:cNvPr id="6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05158"/>
          </a:xfrm>
          <a:prstGeom prst="rect">
            <a:avLst/>
          </a:prstGeom>
          <a:noFill/>
        </p:spPr>
      </p:pic>
      <p:pic>
        <p:nvPicPr>
          <p:cNvPr id="8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52842"/>
            <a:ext cx="4572000" cy="60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55421" y="6996597"/>
            <a:ext cx="4572000" cy="605158"/>
          </a:xfrm>
          <a:prstGeom prst="rect">
            <a:avLst/>
          </a:prstGeom>
          <a:noFill/>
        </p:spPr>
      </p:pic>
      <p:pic>
        <p:nvPicPr>
          <p:cNvPr id="10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55421" y="2460093"/>
            <a:ext cx="4572000" cy="605158"/>
          </a:xfrm>
          <a:prstGeom prst="rect">
            <a:avLst/>
          </a:prstGeom>
          <a:noFill/>
        </p:spPr>
      </p:pic>
      <p:pic>
        <p:nvPicPr>
          <p:cNvPr id="9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983421" y="4692341"/>
            <a:ext cx="4572000" cy="6051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25144"/>
            <a:ext cx="8291264" cy="1401019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2. </a:t>
            </a:r>
            <a:r>
              <a:rPr lang="ru-RU" sz="4400" b="1" i="1" dirty="0" smtClean="0">
                <a:solidFill>
                  <a:srgbClr val="FFFF00"/>
                </a:solidFill>
              </a:rPr>
              <a:t>Родители снаряжают сыновей на бой.</a:t>
            </a:r>
            <a:endParaRPr lang="ru-RU" sz="4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4400" dirty="0"/>
          </a:p>
        </p:txBody>
      </p:sp>
      <p:pic>
        <p:nvPicPr>
          <p:cNvPr id="2050" name="Picture 2" descr="C:\Users\Жанна\Desktop\ИВАН\img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436" y="1052736"/>
            <a:ext cx="5034564" cy="3645024"/>
          </a:xfrm>
          <a:prstGeom prst="rect">
            <a:avLst/>
          </a:prstGeom>
          <a:noFill/>
        </p:spPr>
      </p:pic>
      <p:pic>
        <p:nvPicPr>
          <p:cNvPr id="2051" name="Picture 3" descr="C:\Users\Жанна\Desktop\ИВАН\img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620688"/>
            <a:ext cx="4392488" cy="2901923"/>
          </a:xfrm>
          <a:prstGeom prst="rect">
            <a:avLst/>
          </a:prstGeom>
          <a:noFill/>
        </p:spPr>
      </p:pic>
      <p:pic>
        <p:nvPicPr>
          <p:cNvPr id="5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52842"/>
            <a:ext cx="4572000" cy="605158"/>
          </a:xfrm>
          <a:prstGeom prst="rect">
            <a:avLst/>
          </a:prstGeom>
          <a:noFill/>
        </p:spPr>
      </p:pic>
      <p:pic>
        <p:nvPicPr>
          <p:cNvPr id="6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52842"/>
            <a:ext cx="4572000" cy="605158"/>
          </a:xfrm>
          <a:prstGeom prst="rect">
            <a:avLst/>
          </a:prstGeom>
          <a:noFill/>
        </p:spPr>
      </p:pic>
      <p:pic>
        <p:nvPicPr>
          <p:cNvPr id="7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05158"/>
          </a:xfrm>
          <a:prstGeom prst="rect">
            <a:avLst/>
          </a:prstGeom>
          <a:noFill/>
        </p:spPr>
      </p:pic>
      <p:pic>
        <p:nvPicPr>
          <p:cNvPr id="8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0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анна\Desktop\ИВАН\snaryadili-vseh troihsynovej-v-put-dorogu-Vzyali-bratya-mechi-bulat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113" y="-171400"/>
            <a:ext cx="4906415" cy="73177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"/>
            <a:ext cx="9289032" cy="1772815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4800" b="1" i="1" dirty="0" smtClean="0">
                <a:solidFill>
                  <a:schemeClr val="bg1"/>
                </a:solidFill>
              </a:rPr>
              <a:t>     3.</a:t>
            </a:r>
            <a:r>
              <a:rPr lang="ru-RU" sz="4800" b="1" i="1" dirty="0" smtClean="0"/>
              <a:t> </a:t>
            </a:r>
            <a:r>
              <a:rPr lang="ru-RU" sz="4400" b="1" i="1" dirty="0" smtClean="0">
                <a:solidFill>
                  <a:srgbClr val="FFFF00"/>
                </a:solidFill>
              </a:rPr>
              <a:t>Встреча </a:t>
            </a:r>
          </a:p>
          <a:p>
            <a:pPr lvl="0" algn="just"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    со старушкой.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56521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i="1" dirty="0" smtClean="0">
                <a:solidFill>
                  <a:schemeClr val="bg1"/>
                </a:solidFill>
              </a:rPr>
              <a:t>- Здравствуй, бабушка! - говорят братья.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- Здравствуйте, молодцы! Куда путь держите?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- Едем мы, бабушка, на реку Смородину, на калиновый мост. </a:t>
            </a:r>
            <a:r>
              <a:rPr lang="ru-RU" sz="2800" b="1" i="1" u="sng" dirty="0" smtClean="0">
                <a:solidFill>
                  <a:schemeClr val="bg1"/>
                </a:solidFill>
              </a:rPr>
              <a:t>Хотим с чудом - </a:t>
            </a:r>
            <a:r>
              <a:rPr lang="ru-RU" sz="2800" b="1" i="1" u="sng" dirty="0" err="1" smtClean="0">
                <a:solidFill>
                  <a:schemeClr val="bg1"/>
                </a:solidFill>
              </a:rPr>
              <a:t>юдом</a:t>
            </a:r>
            <a:r>
              <a:rPr lang="ru-RU" sz="2800" b="1" i="1" u="sng" dirty="0" smtClean="0">
                <a:solidFill>
                  <a:schemeClr val="bg1"/>
                </a:solidFill>
              </a:rPr>
              <a:t> сразиться, на свою землю не допустить.</a:t>
            </a: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- Ох, молодцы, за доброе дело взялись! Ведь он, злодей, всех разорил, разграбил, лютой смерти предал.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1008"/>
            <a:ext cx="8686800" cy="33569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    4. </a:t>
            </a:r>
            <a:r>
              <a:rPr lang="ru-RU" sz="4400" b="1" i="1" dirty="0" smtClean="0">
                <a:solidFill>
                  <a:srgbClr val="FFFF00"/>
                </a:solidFill>
              </a:rPr>
              <a:t>В дозоре:</a:t>
            </a:r>
            <a:endParaRPr lang="ru-RU" sz="4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а) первый бой Ивана;</a:t>
            </a:r>
            <a:endParaRPr lang="ru-RU" sz="4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б) второй бой Ивана;</a:t>
            </a:r>
            <a:endParaRPr lang="ru-RU" sz="4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в) решающий бой.</a:t>
            </a:r>
            <a:endParaRPr lang="ru-RU" sz="4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 descr="C:\Users\Жанна\Desktop\ИВАН\578f518575f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3562" cy="3212976"/>
          </a:xfrm>
          <a:prstGeom prst="rect">
            <a:avLst/>
          </a:prstGeom>
          <a:noFill/>
        </p:spPr>
      </p:pic>
      <p:pic>
        <p:nvPicPr>
          <p:cNvPr id="6148" name="Picture 4" descr="C:\Users\Жанна\Desktop\ИВАН\578f5185761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2929508" cy="3466584"/>
          </a:xfrm>
          <a:prstGeom prst="rect">
            <a:avLst/>
          </a:prstGeom>
          <a:noFill/>
        </p:spPr>
      </p:pic>
      <p:pic>
        <p:nvPicPr>
          <p:cNvPr id="6149" name="Picture 5" descr="C:\Users\Жанна\Desktop\ИВАН\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16324"/>
            <a:ext cx="2915816" cy="394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0" y="620688"/>
            <a:ext cx="4064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00608" y="0"/>
            <a:ext cx="6840760" cy="685800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  </a:t>
            </a:r>
          </a:p>
          <a:p>
            <a:pPr algn="ctr">
              <a:buNone/>
            </a:pPr>
            <a:endParaRPr lang="ru-RU" sz="4400" b="1" i="1" dirty="0" smtClean="0"/>
          </a:p>
          <a:p>
            <a:pPr algn="ctr">
              <a:buNone/>
            </a:pPr>
            <a:r>
              <a:rPr lang="ru-RU" sz="4400" b="1" i="1" dirty="0" smtClean="0"/>
              <a:t>Кульминация – 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высшее напряжение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действия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в художественном произведении.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400" dirty="0"/>
          </a:p>
        </p:txBody>
      </p:sp>
      <p:pic>
        <p:nvPicPr>
          <p:cNvPr id="4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05158"/>
          </a:xfrm>
          <a:prstGeom prst="rect">
            <a:avLst/>
          </a:prstGeom>
          <a:noFill/>
        </p:spPr>
      </p:pic>
      <p:pic>
        <p:nvPicPr>
          <p:cNvPr id="5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05158"/>
          </a:xfrm>
          <a:prstGeom prst="rect">
            <a:avLst/>
          </a:prstGeom>
          <a:noFill/>
        </p:spPr>
      </p:pic>
      <p:pic>
        <p:nvPicPr>
          <p:cNvPr id="6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52842"/>
            <a:ext cx="4572000" cy="605158"/>
          </a:xfrm>
          <a:prstGeom prst="rect">
            <a:avLst/>
          </a:prstGeom>
          <a:noFill/>
        </p:spPr>
      </p:pic>
      <p:pic>
        <p:nvPicPr>
          <p:cNvPr id="7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52842"/>
            <a:ext cx="4572000" cy="605158"/>
          </a:xfrm>
          <a:prstGeom prst="rect">
            <a:avLst/>
          </a:prstGeom>
          <a:noFill/>
        </p:spPr>
      </p:pic>
      <p:pic>
        <p:nvPicPr>
          <p:cNvPr id="8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692696"/>
            <a:ext cx="1239025" cy="1053434"/>
          </a:xfrm>
          <a:prstGeom prst="rect">
            <a:avLst/>
          </a:prstGeom>
          <a:noFill/>
        </p:spPr>
      </p:pic>
      <p:pic>
        <p:nvPicPr>
          <p:cNvPr id="9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35696" y="5085184"/>
            <a:ext cx="1440160" cy="122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Жанна\Desktop\ОРНАМЕНТЫ\2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27718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789040"/>
            <a:ext cx="8363272" cy="23371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</a:rPr>
              <a:t>5. </a:t>
            </a:r>
            <a:r>
              <a:rPr lang="ru-RU" sz="4800" b="1" i="1" dirty="0" smtClean="0">
                <a:solidFill>
                  <a:srgbClr val="FFFF00"/>
                </a:solidFill>
              </a:rPr>
              <a:t>Иван узнаёт о замыслах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чудо-юдовых</a:t>
            </a:r>
            <a:r>
              <a:rPr lang="ru-RU" sz="4800" b="1" i="1" dirty="0" smtClean="0">
                <a:solidFill>
                  <a:srgbClr val="FFFF00"/>
                </a:solidFill>
              </a:rPr>
              <a:t> жён и матери. 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Жанна\Desktop\ОРНАМЕНТЫ\2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093296"/>
            <a:ext cx="27718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Жанна\Desktop\ОРНАМЕНТЫ\2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093296"/>
            <a:ext cx="27718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088232" y="4374232"/>
            <a:ext cx="4572000" cy="395536"/>
          </a:xfrm>
          <a:prstGeom prst="rect">
            <a:avLst/>
          </a:prstGeom>
          <a:noFill/>
        </p:spPr>
      </p:pic>
      <p:pic>
        <p:nvPicPr>
          <p:cNvPr id="11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088232" y="1700808"/>
            <a:ext cx="4572000" cy="395536"/>
          </a:xfrm>
          <a:prstGeom prst="rect">
            <a:avLst/>
          </a:prstGeom>
          <a:noFill/>
        </p:spPr>
      </p:pic>
      <p:pic>
        <p:nvPicPr>
          <p:cNvPr id="8" name="Рисунок 7" descr="C:\Users\Жанна\Desktop\ОРНАМЕНТЫ\2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27718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Жанна\Desktop\ИВАН\1350049386_ikj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6107230" cy="3933056"/>
          </a:xfrm>
          <a:prstGeom prst="rect">
            <a:avLst/>
          </a:prstGeom>
          <a:noFill/>
        </p:spPr>
      </p:pic>
      <p:pic>
        <p:nvPicPr>
          <p:cNvPr id="7" name="Рисунок 6" descr="C:\Users\Жанна\Desktop\ОРНАМЕНТЫ\2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6093296"/>
            <a:ext cx="27718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60232" y="2852936"/>
            <a:ext cx="4572000" cy="395536"/>
          </a:xfrm>
          <a:prstGeom prst="rect">
            <a:avLst/>
          </a:prstGeom>
          <a:noFill/>
        </p:spPr>
      </p:pic>
      <p:pic>
        <p:nvPicPr>
          <p:cNvPr id="13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60232" y="4725144"/>
            <a:ext cx="4572000" cy="395536"/>
          </a:xfrm>
          <a:prstGeom prst="rect">
            <a:avLst/>
          </a:prstGeom>
          <a:noFill/>
        </p:spPr>
      </p:pic>
      <p:pic>
        <p:nvPicPr>
          <p:cNvPr id="4" name="Рисунок 3" descr="C:\Users\Жанна\Desktop\ОРНАМЕНТЫ\2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093296"/>
            <a:ext cx="27718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0" y="6462464"/>
            <a:ext cx="4572000" cy="395536"/>
          </a:xfrm>
          <a:prstGeom prst="rect">
            <a:avLst/>
          </a:prstGeom>
          <a:noFill/>
        </p:spPr>
      </p:pic>
      <p:pic>
        <p:nvPicPr>
          <p:cNvPr id="11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6462464"/>
            <a:ext cx="4572000" cy="395536"/>
          </a:xfrm>
          <a:prstGeom prst="rect">
            <a:avLst/>
          </a:prstGeom>
          <a:noFill/>
        </p:spPr>
      </p:pic>
      <p:pic>
        <p:nvPicPr>
          <p:cNvPr id="8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91772" y="5305772"/>
            <a:ext cx="2411760" cy="692696"/>
          </a:xfrm>
          <a:prstGeom prst="rect">
            <a:avLst/>
          </a:prstGeom>
          <a:noFill/>
        </p:spPr>
      </p:pic>
      <p:pic>
        <p:nvPicPr>
          <p:cNvPr id="9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91772" y="2920380"/>
            <a:ext cx="2411760" cy="692696"/>
          </a:xfrm>
          <a:prstGeom prst="rect">
            <a:avLst/>
          </a:prstGeom>
          <a:noFill/>
        </p:spPr>
      </p:pic>
      <p:pic>
        <p:nvPicPr>
          <p:cNvPr id="7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59532" y="5305772"/>
            <a:ext cx="2411760" cy="6926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013176"/>
            <a:ext cx="8424936" cy="1844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6. </a:t>
            </a:r>
            <a:r>
              <a:rPr lang="ru-RU" sz="4400" b="1" i="1" dirty="0" smtClean="0">
                <a:solidFill>
                  <a:srgbClr val="FFFF00"/>
                </a:solidFill>
              </a:rPr>
              <a:t>Столкновение с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чудо-юдовым</a:t>
            </a:r>
            <a:r>
              <a:rPr lang="ru-RU" sz="4400" b="1" i="1" dirty="0" smtClean="0">
                <a:solidFill>
                  <a:srgbClr val="FFFF00"/>
                </a:solidFill>
              </a:rPr>
              <a:t> племенем.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Жанна\Desktop\ИВАН\14077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0"/>
            <a:ext cx="2027486" cy="5120159"/>
          </a:xfrm>
          <a:prstGeom prst="rect">
            <a:avLst/>
          </a:prstGeom>
          <a:noFill/>
        </p:spPr>
      </p:pic>
      <p:pic>
        <p:nvPicPr>
          <p:cNvPr id="4100" name="Picture 4" descr="C:\Users\Жанна\Desktop\ИВАН\images9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171550" cy="4581128"/>
          </a:xfrm>
          <a:prstGeom prst="rect">
            <a:avLst/>
          </a:prstGeom>
          <a:noFill/>
        </p:spPr>
      </p:pic>
      <p:pic>
        <p:nvPicPr>
          <p:cNvPr id="4101" name="Picture 5" descr="C:\Users\Жанна\Desktop\ИВАН\ivan-krestyanskii-syn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3273" y="0"/>
            <a:ext cx="3780727" cy="3429000"/>
          </a:xfrm>
          <a:prstGeom prst="rect">
            <a:avLst/>
          </a:prstGeom>
          <a:noFill/>
        </p:spPr>
      </p:pic>
      <p:pic>
        <p:nvPicPr>
          <p:cNvPr id="10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677382"/>
            <a:ext cx="1656184" cy="1408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051720" cy="621689"/>
          </a:xfrm>
          <a:prstGeom prst="rect">
            <a:avLst/>
          </a:prstGeom>
          <a:noFill/>
        </p:spPr>
      </p:pic>
      <p:pic>
        <p:nvPicPr>
          <p:cNvPr id="21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2051720" cy="621689"/>
          </a:xfrm>
          <a:prstGeom prst="rect">
            <a:avLst/>
          </a:prstGeom>
          <a:noFill/>
        </p:spPr>
      </p:pic>
      <p:pic>
        <p:nvPicPr>
          <p:cNvPr id="23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051720" cy="621689"/>
          </a:xfrm>
          <a:prstGeom prst="rect">
            <a:avLst/>
          </a:prstGeom>
          <a:noFill/>
        </p:spPr>
      </p:pic>
      <p:pic>
        <p:nvPicPr>
          <p:cNvPr id="2051" name="Picture 3" descr="C:\Users\Жанна\Desktop\иван и чудо-юдо\ИВАН\product_detailed_image_240963_44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08920"/>
            <a:ext cx="6408712" cy="35283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832688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/>
              <a:t>  Развязка </a:t>
            </a:r>
            <a:r>
              <a:rPr lang="ru-RU" sz="4400" b="1" i="1" dirty="0" smtClean="0">
                <a:solidFill>
                  <a:schemeClr val="bg1"/>
                </a:solidFill>
              </a:rPr>
              <a:t>– заключительный момент в развитии действия художественного произведения</a:t>
            </a:r>
            <a:r>
              <a:rPr lang="ru-RU" sz="4400" i="1" dirty="0" smtClean="0">
                <a:solidFill>
                  <a:schemeClr val="bg1"/>
                </a:solidFill>
              </a:rPr>
              <a:t>.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5949280"/>
            <a:ext cx="648073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600" b="1" i="1" dirty="0" err="1" smtClean="0"/>
              <a:t>й</a:t>
            </a:r>
            <a:endParaRPr lang="ru-RU" sz="1600" dirty="0"/>
          </a:p>
        </p:txBody>
      </p:sp>
      <p:pic>
        <p:nvPicPr>
          <p:cNvPr id="7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36311"/>
            <a:ext cx="2051720" cy="621689"/>
          </a:xfrm>
          <a:prstGeom prst="rect">
            <a:avLst/>
          </a:prstGeom>
          <a:noFill/>
        </p:spPr>
      </p:pic>
      <p:pic>
        <p:nvPicPr>
          <p:cNvPr id="8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36311"/>
            <a:ext cx="2051720" cy="621689"/>
          </a:xfrm>
          <a:prstGeom prst="rect">
            <a:avLst/>
          </a:prstGeom>
          <a:noFill/>
        </p:spPr>
      </p:pic>
      <p:pic>
        <p:nvPicPr>
          <p:cNvPr id="9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36311"/>
            <a:ext cx="2051720" cy="621689"/>
          </a:xfrm>
          <a:prstGeom prst="rect">
            <a:avLst/>
          </a:prstGeom>
          <a:noFill/>
        </p:spPr>
      </p:pic>
      <p:pic>
        <p:nvPicPr>
          <p:cNvPr id="10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36311"/>
            <a:ext cx="2051720" cy="621689"/>
          </a:xfrm>
          <a:prstGeom prst="rect">
            <a:avLst/>
          </a:prstGeom>
          <a:noFill/>
        </p:spPr>
      </p:pic>
      <p:pic>
        <p:nvPicPr>
          <p:cNvPr id="11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6236311"/>
            <a:ext cx="2051720" cy="621689"/>
          </a:xfrm>
          <a:prstGeom prst="rect">
            <a:avLst/>
          </a:prstGeom>
          <a:noFill/>
        </p:spPr>
      </p:pic>
      <p:pic>
        <p:nvPicPr>
          <p:cNvPr id="12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6236311"/>
            <a:ext cx="2051720" cy="621689"/>
          </a:xfrm>
          <a:prstGeom prst="rect">
            <a:avLst/>
          </a:prstGeom>
          <a:noFill/>
        </p:spPr>
      </p:pic>
      <p:pic>
        <p:nvPicPr>
          <p:cNvPr id="13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5017" y="4936103"/>
            <a:ext cx="2051720" cy="621689"/>
          </a:xfrm>
          <a:prstGeom prst="rect">
            <a:avLst/>
          </a:prstGeom>
          <a:noFill/>
        </p:spPr>
      </p:pic>
      <p:pic>
        <p:nvPicPr>
          <p:cNvPr id="14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5015" y="-1112569"/>
            <a:ext cx="2051720" cy="621689"/>
          </a:xfrm>
          <a:prstGeom prst="rect">
            <a:avLst/>
          </a:prstGeom>
          <a:noFill/>
        </p:spPr>
      </p:pic>
      <p:pic>
        <p:nvPicPr>
          <p:cNvPr id="15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5017" y="903655"/>
            <a:ext cx="2051720" cy="621689"/>
          </a:xfrm>
          <a:prstGeom prst="rect">
            <a:avLst/>
          </a:prstGeom>
          <a:noFill/>
        </p:spPr>
      </p:pic>
      <p:pic>
        <p:nvPicPr>
          <p:cNvPr id="16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5016" y="2919879"/>
            <a:ext cx="2051720" cy="621689"/>
          </a:xfrm>
          <a:prstGeom prst="rect">
            <a:avLst/>
          </a:prstGeom>
          <a:noFill/>
        </p:spPr>
      </p:pic>
      <p:pic>
        <p:nvPicPr>
          <p:cNvPr id="17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07296" y="903655"/>
            <a:ext cx="2051720" cy="621689"/>
          </a:xfrm>
          <a:prstGeom prst="rect">
            <a:avLst/>
          </a:prstGeom>
          <a:noFill/>
        </p:spPr>
      </p:pic>
      <p:pic>
        <p:nvPicPr>
          <p:cNvPr id="18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07295" y="2919880"/>
            <a:ext cx="2051720" cy="621689"/>
          </a:xfrm>
          <a:prstGeom prst="rect">
            <a:avLst/>
          </a:prstGeom>
          <a:noFill/>
        </p:spPr>
      </p:pic>
      <p:pic>
        <p:nvPicPr>
          <p:cNvPr id="19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07296" y="4936105"/>
            <a:ext cx="2051720" cy="621689"/>
          </a:xfrm>
          <a:prstGeom prst="rect">
            <a:avLst/>
          </a:prstGeom>
          <a:noFill/>
        </p:spPr>
      </p:pic>
      <p:pic>
        <p:nvPicPr>
          <p:cNvPr id="20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07296" y="-1112569"/>
            <a:ext cx="2051720" cy="621689"/>
          </a:xfrm>
          <a:prstGeom prst="rect">
            <a:avLst/>
          </a:prstGeom>
          <a:noFill/>
        </p:spPr>
      </p:pic>
      <p:pic>
        <p:nvPicPr>
          <p:cNvPr id="22" name="Picture 9" descr="C:\Users\Жанна\Desktop\ФОЛЬКЛОР\Brodado0011_Khokhlo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2051720" cy="621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0"/>
            <a:ext cx="2771800" cy="908720"/>
          </a:xfrm>
          <a:prstGeom prst="rect">
            <a:avLst/>
          </a:prstGeom>
          <a:noFill/>
        </p:spPr>
      </p:pic>
      <p:pic>
        <p:nvPicPr>
          <p:cNvPr id="10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2771800" cy="908720"/>
          </a:xfrm>
          <a:prstGeom prst="rect">
            <a:avLst/>
          </a:prstGeom>
          <a:noFill/>
        </p:spPr>
      </p:pic>
      <p:pic>
        <p:nvPicPr>
          <p:cNvPr id="9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908720"/>
          </a:xfrm>
          <a:prstGeom prst="rect">
            <a:avLst/>
          </a:prstGeom>
          <a:noFill/>
        </p:spPr>
      </p:pic>
      <p:pic>
        <p:nvPicPr>
          <p:cNvPr id="8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949280"/>
            <a:ext cx="2771800" cy="908720"/>
          </a:xfrm>
          <a:prstGeom prst="rect">
            <a:avLst/>
          </a:prstGeom>
          <a:noFill/>
        </p:spPr>
      </p:pic>
      <p:pic>
        <p:nvPicPr>
          <p:cNvPr id="7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949280"/>
            <a:ext cx="2771800" cy="908720"/>
          </a:xfrm>
          <a:prstGeom prst="rect">
            <a:avLst/>
          </a:prstGeom>
          <a:noFill/>
        </p:spPr>
      </p:pic>
      <p:pic>
        <p:nvPicPr>
          <p:cNvPr id="5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2771800" cy="9087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8686800" cy="2193107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7. </a:t>
            </a:r>
            <a:r>
              <a:rPr lang="ru-RU" sz="4400" b="1" i="1" dirty="0" smtClean="0">
                <a:solidFill>
                  <a:srgbClr val="FFFF00"/>
                </a:solidFill>
              </a:rPr>
              <a:t>Кузнецы помогают Ивану и его братьям. (</a:t>
            </a:r>
            <a:r>
              <a:rPr lang="ru-RU" sz="4400" b="1" i="1" u="sng" dirty="0" smtClean="0">
                <a:solidFill>
                  <a:srgbClr val="FFFF00"/>
                </a:solidFill>
              </a:rPr>
              <a:t>или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b="1" i="1" dirty="0" smtClean="0">
                <a:solidFill>
                  <a:srgbClr val="FFFF00"/>
                </a:solidFill>
              </a:rPr>
              <a:t>Расправа  над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чудо-юдовым</a:t>
            </a:r>
            <a:r>
              <a:rPr lang="ru-RU" sz="4400" b="1" i="1" dirty="0" smtClean="0">
                <a:solidFill>
                  <a:srgbClr val="FFFF00"/>
                </a:solidFill>
              </a:rPr>
              <a:t> племенем.)</a:t>
            </a:r>
            <a:endParaRPr lang="ru-RU" sz="4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4400" dirty="0" smtClean="0"/>
          </a:p>
          <a:p>
            <a:pPr>
              <a:buNone/>
            </a:pP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Жанна\Desktop\ИВАН\a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549" y="0"/>
            <a:ext cx="4606699" cy="4077072"/>
          </a:xfrm>
          <a:prstGeom prst="rect">
            <a:avLst/>
          </a:prstGeom>
          <a:noFill/>
        </p:spPr>
      </p:pic>
      <p:pic>
        <p:nvPicPr>
          <p:cNvPr id="6" name="Picture 7" descr="C:\Users\Жанна\Desktop\ФОЛЬКЛОР\83808190_large_0_4eb6e_62d9921e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949280"/>
            <a:ext cx="2771800" cy="908720"/>
          </a:xfrm>
          <a:prstGeom prst="rect">
            <a:avLst/>
          </a:prstGeom>
          <a:noFill/>
        </p:spPr>
      </p:pic>
      <p:pic>
        <p:nvPicPr>
          <p:cNvPr id="12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1196752"/>
            <a:ext cx="1693884" cy="1440160"/>
          </a:xfrm>
          <a:prstGeom prst="rect">
            <a:avLst/>
          </a:prstGeom>
          <a:noFill/>
        </p:spPr>
      </p:pic>
      <p:pic>
        <p:nvPicPr>
          <p:cNvPr id="13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492896"/>
            <a:ext cx="1577802" cy="134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Жанна\Desktop\ФОЛЬКЛОР\111506660___7_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805264"/>
            <a:ext cx="2275316" cy="1052736"/>
          </a:xfrm>
          <a:prstGeom prst="rect">
            <a:avLst/>
          </a:prstGeom>
          <a:noFill/>
        </p:spPr>
      </p:pic>
      <p:pic>
        <p:nvPicPr>
          <p:cNvPr id="6" name="Picture 2" descr="C:\Users\Жанна\Desktop\ФОЛЬКЛОР\111506660___7_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805264"/>
            <a:ext cx="2275316" cy="10527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81128"/>
            <a:ext cx="8676456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bg1"/>
                </a:solidFill>
              </a:rPr>
              <a:t> 8.</a:t>
            </a:r>
            <a:r>
              <a:rPr lang="ru-RU" sz="5400" b="1" i="1" dirty="0" smtClean="0"/>
              <a:t> </a:t>
            </a:r>
            <a:r>
              <a:rPr lang="ru-RU" sz="5400" b="1" i="1" dirty="0" smtClean="0">
                <a:solidFill>
                  <a:srgbClr val="FFFF00"/>
                </a:solidFill>
              </a:rPr>
              <a:t>Возвращение домой.</a:t>
            </a:r>
            <a:endParaRPr lang="ru-RU" sz="5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5400" dirty="0"/>
          </a:p>
        </p:txBody>
      </p:sp>
      <p:pic>
        <p:nvPicPr>
          <p:cNvPr id="5122" name="Picture 2" descr="C:\Users\Жанна\Desktop\ИВАН\a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823" y="0"/>
            <a:ext cx="3624177" cy="4725144"/>
          </a:xfrm>
          <a:prstGeom prst="rect">
            <a:avLst/>
          </a:prstGeom>
          <a:noFill/>
        </p:spPr>
      </p:pic>
      <p:pic>
        <p:nvPicPr>
          <p:cNvPr id="5123" name="Picture 3" descr="C:\Users\Жанна\Desktop\ИВАН\img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6234" y="-243408"/>
            <a:ext cx="3952360" cy="4968552"/>
          </a:xfrm>
          <a:prstGeom prst="rect">
            <a:avLst/>
          </a:prstGeom>
          <a:noFill/>
        </p:spPr>
      </p:pic>
      <p:pic>
        <p:nvPicPr>
          <p:cNvPr id="5" name="Picture 2" descr="C:\Users\Жанна\Desktop\ФОЛЬКЛОР\111506660___7_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05264"/>
            <a:ext cx="2275316" cy="1052736"/>
          </a:xfrm>
          <a:prstGeom prst="rect">
            <a:avLst/>
          </a:prstGeom>
          <a:noFill/>
        </p:spPr>
      </p:pic>
      <p:pic>
        <p:nvPicPr>
          <p:cNvPr id="8" name="Picture 2" descr="C:\Users\Жанна\Desktop\ФОЛЬКЛОР\111506660___7_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8684" y="5805264"/>
            <a:ext cx="2275316" cy="1052736"/>
          </a:xfrm>
          <a:prstGeom prst="rect">
            <a:avLst/>
          </a:prstGeom>
          <a:noFill/>
        </p:spPr>
      </p:pic>
      <p:pic>
        <p:nvPicPr>
          <p:cNvPr id="9" name="Picture 2" descr="C:\Users\Жанна\Desktop\ФОЛЬКЛОР\111506660___7_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2275316" cy="1052736"/>
          </a:xfrm>
          <a:prstGeom prst="rect">
            <a:avLst/>
          </a:prstGeom>
          <a:noFill/>
        </p:spPr>
      </p:pic>
      <p:pic>
        <p:nvPicPr>
          <p:cNvPr id="10" name="Picture 2" descr="C:\Users\Жанна\Desktop\ФОЛЬКЛОР\111506660___7_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2275316" cy="1052736"/>
          </a:xfrm>
          <a:prstGeom prst="rect">
            <a:avLst/>
          </a:prstGeom>
          <a:noFill/>
        </p:spPr>
      </p:pic>
      <p:pic>
        <p:nvPicPr>
          <p:cNvPr id="11" name="Picture 2" descr="C:\Users\Жанна\Desktop\ФОЛЬКЛОР\111506660___7_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2275316" cy="1052736"/>
          </a:xfrm>
          <a:prstGeom prst="rect">
            <a:avLst/>
          </a:prstGeom>
          <a:noFill/>
        </p:spPr>
      </p:pic>
      <p:pic>
        <p:nvPicPr>
          <p:cNvPr id="12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869160"/>
            <a:ext cx="918128" cy="780603"/>
          </a:xfrm>
          <a:prstGeom prst="rect">
            <a:avLst/>
          </a:prstGeom>
          <a:noFill/>
        </p:spPr>
      </p:pic>
      <p:pic>
        <p:nvPicPr>
          <p:cNvPr id="13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4941168"/>
            <a:ext cx="93163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427984" cy="605158"/>
          </a:xfrm>
          <a:prstGeom prst="rect">
            <a:avLst/>
          </a:prstGeom>
          <a:noFill/>
        </p:spPr>
      </p:pic>
      <p:pic>
        <p:nvPicPr>
          <p:cNvPr id="2053" name="Picture 5" descr="C:\Users\Жанна\Desktop\ИВАН\i498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3768" cy="31966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548680"/>
            <a:ext cx="3816424" cy="2011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РУССКАЯ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НАРОДНАЯ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СКАЗКА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4427984" cy="605158"/>
          </a:xfrm>
          <a:prstGeom prst="rect">
            <a:avLst/>
          </a:prstGeom>
          <a:noFill/>
        </p:spPr>
      </p:pic>
      <p:pic>
        <p:nvPicPr>
          <p:cNvPr id="2051" name="Picture 3" descr="C:\Users\Жанна\Desktop\ИВАН\i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71812"/>
            <a:ext cx="9144000" cy="3786188"/>
          </a:xfrm>
          <a:prstGeom prst="rect">
            <a:avLst/>
          </a:prstGeom>
          <a:noFill/>
        </p:spPr>
      </p:pic>
      <p:pic>
        <p:nvPicPr>
          <p:cNvPr id="2052" name="Picture 4" descr="C:\Users\Жанна\Desktop\ИВАН\e0c9bc1adaadb8ebb0d9042bb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9744" y="0"/>
            <a:ext cx="230425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55421" y="4269421"/>
            <a:ext cx="4572000" cy="605158"/>
          </a:xfrm>
          <a:prstGeom prst="rect">
            <a:avLst/>
          </a:prstGeom>
          <a:noFill/>
        </p:spPr>
      </p:pic>
      <p:pic>
        <p:nvPicPr>
          <p:cNvPr id="11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55421" y="1983421"/>
            <a:ext cx="4572000" cy="605158"/>
          </a:xfrm>
          <a:prstGeom prst="rect">
            <a:avLst/>
          </a:prstGeom>
          <a:noFill/>
        </p:spPr>
      </p:pic>
      <p:pic>
        <p:nvPicPr>
          <p:cNvPr id="7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52842"/>
            <a:ext cx="4572000" cy="60515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066" y="2348880"/>
            <a:ext cx="43419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50505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 </a:t>
            </a:r>
            <a:r>
              <a:rPr lang="ru-RU" sz="4000" b="1" i="1" dirty="0" smtClean="0">
                <a:solidFill>
                  <a:srgbClr val="FFFF00"/>
                </a:solidFill>
              </a:rPr>
              <a:t>ПЛАН СКАЗКИ.</a:t>
            </a:r>
            <a:endParaRPr lang="ru-RU" sz="40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1. «Дурная весть».</a:t>
            </a:r>
            <a:endParaRPr lang="ru-RU" sz="40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2. Родители снаряжают сыновей на бой.</a:t>
            </a:r>
            <a:endParaRPr lang="ru-RU" sz="40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3. Встреча со старушкой.</a:t>
            </a:r>
            <a:endParaRPr lang="ru-RU" sz="40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4. В дозоре: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а) первый бой Ивана;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б) второй бой Ивана;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в) решающий бой.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52842"/>
            <a:ext cx="4572000" cy="605158"/>
          </a:xfrm>
          <a:prstGeom prst="rect">
            <a:avLst/>
          </a:prstGeom>
          <a:noFill/>
        </p:spPr>
      </p:pic>
      <p:pic>
        <p:nvPicPr>
          <p:cNvPr id="9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998248" cy="1698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55421" y="6276517"/>
            <a:ext cx="4572000" cy="605158"/>
          </a:xfrm>
          <a:prstGeom prst="rect">
            <a:avLst/>
          </a:prstGeom>
          <a:noFill/>
        </p:spPr>
      </p:pic>
      <p:pic>
        <p:nvPicPr>
          <p:cNvPr id="13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55421" y="1740013"/>
            <a:ext cx="4572000" cy="605158"/>
          </a:xfrm>
          <a:prstGeom prst="rect">
            <a:avLst/>
          </a:prstGeom>
          <a:noFill/>
        </p:spPr>
      </p:pic>
      <p:pic>
        <p:nvPicPr>
          <p:cNvPr id="2051" name="Picture 3" descr="C:\Users\Жанна\Desktop\иван и чудо-юдо\ИВАН\3_3ciC3eGl1SBnG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1824290" cy="252028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6464" y="2996952"/>
            <a:ext cx="2427536" cy="154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Жанна\Desktop\иван и чудо-юдо\ИВАН\a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44824"/>
            <a:ext cx="2535549" cy="20745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5. Иван узнаёт о замыслах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чудо-юдовых</a:t>
            </a:r>
            <a:r>
              <a:rPr lang="ru-RU" sz="3600" b="1" i="1" dirty="0" smtClean="0">
                <a:solidFill>
                  <a:schemeClr val="bg1"/>
                </a:solidFill>
              </a:rPr>
              <a:t> жён и матери. 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6. Столкновение с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чудо-юдовым</a:t>
            </a:r>
            <a:r>
              <a:rPr lang="ru-RU" sz="3600" b="1" i="1" dirty="0" smtClean="0">
                <a:solidFill>
                  <a:schemeClr val="bg1"/>
                </a:solidFill>
              </a:rPr>
              <a:t> племенем.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    а) колодец; 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    б) яблоня;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    в) ковёр.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7. Кузнецы помогают Ивану и его братьям.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chemeClr val="bg1"/>
                </a:solidFill>
              </a:rPr>
              <a:t>(</a:t>
            </a:r>
            <a:r>
              <a:rPr lang="ru-RU" sz="3600" b="1" i="1" u="sng" dirty="0" smtClean="0">
                <a:solidFill>
                  <a:schemeClr val="bg1"/>
                </a:solidFill>
              </a:rPr>
              <a:t>или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</a:rPr>
              <a:t>Расправа над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чудо-юдовым</a:t>
            </a:r>
            <a:r>
              <a:rPr lang="ru-RU" sz="3600" b="1" i="1" dirty="0" smtClean="0">
                <a:solidFill>
                  <a:schemeClr val="bg1"/>
                </a:solidFill>
              </a:rPr>
              <a:t> племенем.)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8. Возвращение домой.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10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52842"/>
            <a:ext cx="4572000" cy="605158"/>
          </a:xfrm>
          <a:prstGeom prst="rect">
            <a:avLst/>
          </a:prstGeom>
          <a:noFill/>
        </p:spPr>
      </p:pic>
      <p:pic>
        <p:nvPicPr>
          <p:cNvPr id="11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52842"/>
            <a:ext cx="4572000" cy="605158"/>
          </a:xfrm>
          <a:prstGeom prst="rect">
            <a:avLst/>
          </a:prstGeom>
          <a:noFill/>
        </p:spPr>
      </p:pic>
      <p:pic>
        <p:nvPicPr>
          <p:cNvPr id="14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941168"/>
            <a:ext cx="1440160" cy="122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12576" y="0"/>
            <a:ext cx="9756576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000" b="1" i="1" dirty="0" smtClean="0"/>
              <a:t>      </a:t>
            </a:r>
            <a:r>
              <a:rPr lang="ru-RU" sz="6500" b="1" i="1" u="sng" dirty="0" smtClean="0">
                <a:solidFill>
                  <a:schemeClr val="bg1"/>
                </a:solidFill>
              </a:rPr>
              <a:t>Герой</a:t>
            </a:r>
            <a:r>
              <a:rPr lang="ru-RU" sz="6500" b="1" dirty="0" smtClean="0">
                <a:solidFill>
                  <a:srgbClr val="002060"/>
                </a:solidFill>
              </a:rPr>
              <a:t> — это действующее лицо, персонаж художественного произведения.</a:t>
            </a:r>
            <a:r>
              <a:rPr lang="ru-RU" sz="6500" dirty="0" smtClean="0">
                <a:solidFill>
                  <a:schemeClr val="bg1"/>
                </a:solidFill>
              </a:rPr>
              <a:t/>
            </a:r>
            <a:br>
              <a:rPr lang="ru-RU" sz="6500" dirty="0" smtClean="0">
                <a:solidFill>
                  <a:schemeClr val="bg1"/>
                </a:solidFill>
              </a:rPr>
            </a:br>
            <a:r>
              <a:rPr lang="ru-RU" sz="6500" dirty="0" smtClean="0">
                <a:solidFill>
                  <a:schemeClr val="bg1"/>
                </a:solidFill>
              </a:rPr>
              <a:t>     </a:t>
            </a:r>
            <a:r>
              <a:rPr lang="ru-RU" sz="6500" b="1" i="1" u="sng" dirty="0" smtClean="0">
                <a:solidFill>
                  <a:schemeClr val="bg1"/>
                </a:solidFill>
              </a:rPr>
              <a:t>Герой</a:t>
            </a:r>
            <a:r>
              <a:rPr lang="ru-RU" sz="6500" b="1" dirty="0" smtClean="0">
                <a:solidFill>
                  <a:srgbClr val="002060"/>
                </a:solidFill>
              </a:rPr>
              <a:t> — человек, совершивший героический поступок. </a:t>
            </a:r>
            <a:r>
              <a:rPr lang="ru-RU" sz="6500" dirty="0" smtClean="0">
                <a:solidFill>
                  <a:schemeClr val="bg1"/>
                </a:solidFill>
              </a:rPr>
              <a:t/>
            </a:r>
            <a:br>
              <a:rPr lang="ru-RU" sz="6500" dirty="0" smtClean="0">
                <a:solidFill>
                  <a:schemeClr val="bg1"/>
                </a:solidFill>
              </a:rPr>
            </a:br>
            <a:r>
              <a:rPr lang="ru-RU" sz="6500" dirty="0" smtClean="0">
                <a:solidFill>
                  <a:schemeClr val="bg1"/>
                </a:solidFill>
              </a:rPr>
              <a:t>      </a:t>
            </a:r>
          </a:p>
          <a:p>
            <a:pPr>
              <a:buNone/>
            </a:pPr>
            <a:endParaRPr lang="ru-RU" sz="65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429000"/>
            <a:ext cx="1947965" cy="1656184"/>
          </a:xfrm>
          <a:prstGeom prst="rect">
            <a:avLst/>
          </a:prstGeom>
          <a:noFill/>
        </p:spPr>
      </p:pic>
      <p:pic>
        <p:nvPicPr>
          <p:cNvPr id="5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5423" y="1988840"/>
            <a:ext cx="1778577" cy="1512168"/>
          </a:xfrm>
          <a:prstGeom prst="rect">
            <a:avLst/>
          </a:prstGeom>
          <a:noFill/>
        </p:spPr>
      </p:pic>
      <p:pic>
        <p:nvPicPr>
          <p:cNvPr id="6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59425"/>
            <a:ext cx="1785494" cy="698575"/>
          </a:xfrm>
          <a:prstGeom prst="rect">
            <a:avLst/>
          </a:prstGeom>
          <a:noFill/>
        </p:spPr>
      </p:pic>
      <p:pic>
        <p:nvPicPr>
          <p:cNvPr id="7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159425"/>
            <a:ext cx="1785494" cy="698575"/>
          </a:xfrm>
          <a:prstGeom prst="rect">
            <a:avLst/>
          </a:prstGeom>
          <a:noFill/>
        </p:spPr>
      </p:pic>
      <p:pic>
        <p:nvPicPr>
          <p:cNvPr id="8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159425"/>
            <a:ext cx="1785494" cy="698575"/>
          </a:xfrm>
          <a:prstGeom prst="rect">
            <a:avLst/>
          </a:prstGeom>
          <a:noFill/>
        </p:spPr>
      </p:pic>
      <p:pic>
        <p:nvPicPr>
          <p:cNvPr id="9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159425"/>
            <a:ext cx="1785494" cy="698575"/>
          </a:xfrm>
          <a:prstGeom prst="rect">
            <a:avLst/>
          </a:prstGeom>
          <a:noFill/>
        </p:spPr>
      </p:pic>
      <p:pic>
        <p:nvPicPr>
          <p:cNvPr id="10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159425"/>
            <a:ext cx="1785494" cy="698575"/>
          </a:xfrm>
          <a:prstGeom prst="rect">
            <a:avLst/>
          </a:prstGeom>
          <a:noFill/>
        </p:spPr>
      </p:pic>
      <p:pic>
        <p:nvPicPr>
          <p:cNvPr id="11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159425"/>
            <a:ext cx="1785494" cy="6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508712"/>
            <a:ext cx="1785494" cy="698575"/>
          </a:xfrm>
          <a:prstGeom prst="rect">
            <a:avLst/>
          </a:prstGeom>
          <a:noFill/>
        </p:spPr>
      </p:pic>
      <p:pic>
        <p:nvPicPr>
          <p:cNvPr id="12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508712"/>
            <a:ext cx="1785494" cy="698575"/>
          </a:xfrm>
          <a:prstGeom prst="rect">
            <a:avLst/>
          </a:prstGeom>
          <a:noFill/>
        </p:spPr>
      </p:pic>
      <p:pic>
        <p:nvPicPr>
          <p:cNvPr id="11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508712"/>
            <a:ext cx="1785494" cy="6985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56592" y="0"/>
            <a:ext cx="9900592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    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    Мы можем назвать </a:t>
            </a:r>
            <a:r>
              <a:rPr lang="ru-RU" sz="6000" i="1" dirty="0" smtClean="0">
                <a:solidFill>
                  <a:schemeClr val="bg1"/>
                </a:solidFill>
              </a:rPr>
              <a:t>героями – персонажами, всех братьев</a:t>
            </a:r>
            <a:r>
              <a:rPr lang="ru-RU" sz="6000" dirty="0" smtClean="0">
                <a:solidFill>
                  <a:schemeClr val="bg1"/>
                </a:solidFill>
              </a:rPr>
              <a:t>, но </a:t>
            </a:r>
            <a:r>
              <a:rPr lang="ru-RU" sz="6000" b="1" dirty="0" smtClean="0">
                <a:solidFill>
                  <a:schemeClr val="bg1"/>
                </a:solidFill>
              </a:rPr>
              <a:t>героический поступок совершает только младший брат, Иван.</a:t>
            </a:r>
            <a:endParaRPr lang="ru-RU" sz="6000" dirty="0"/>
          </a:p>
        </p:txBody>
      </p:sp>
      <p:pic>
        <p:nvPicPr>
          <p:cNvPr id="4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36017"/>
            <a:ext cx="1756493" cy="1493391"/>
          </a:xfrm>
          <a:prstGeom prst="rect">
            <a:avLst/>
          </a:prstGeom>
          <a:noFill/>
        </p:spPr>
      </p:pic>
      <p:pic>
        <p:nvPicPr>
          <p:cNvPr id="5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423" y="260648"/>
            <a:ext cx="1778577" cy="1512168"/>
          </a:xfrm>
          <a:prstGeom prst="rect">
            <a:avLst/>
          </a:prstGeom>
          <a:noFill/>
        </p:spPr>
      </p:pic>
      <p:pic>
        <p:nvPicPr>
          <p:cNvPr id="6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971600" cy="826066"/>
          </a:xfrm>
          <a:prstGeom prst="rect">
            <a:avLst/>
          </a:prstGeom>
          <a:noFill/>
        </p:spPr>
      </p:pic>
      <p:pic>
        <p:nvPicPr>
          <p:cNvPr id="7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7" y="3212976"/>
            <a:ext cx="1270413" cy="1080120"/>
          </a:xfrm>
          <a:prstGeom prst="rect">
            <a:avLst/>
          </a:prstGeom>
          <a:noFill/>
        </p:spPr>
      </p:pic>
      <p:pic>
        <p:nvPicPr>
          <p:cNvPr id="8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4869160"/>
            <a:ext cx="1224136" cy="1040775"/>
          </a:xfrm>
          <a:prstGeom prst="rect">
            <a:avLst/>
          </a:prstGeom>
          <a:noFill/>
        </p:spPr>
      </p:pic>
      <p:pic>
        <p:nvPicPr>
          <p:cNvPr id="9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6508712"/>
            <a:ext cx="1785494" cy="698575"/>
          </a:xfrm>
          <a:prstGeom prst="rect">
            <a:avLst/>
          </a:prstGeom>
          <a:noFill/>
        </p:spPr>
      </p:pic>
      <p:pic>
        <p:nvPicPr>
          <p:cNvPr id="13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508712"/>
            <a:ext cx="1785494" cy="698575"/>
          </a:xfrm>
          <a:prstGeom prst="rect">
            <a:avLst/>
          </a:prstGeom>
          <a:noFill/>
        </p:spPr>
      </p:pic>
      <p:pic>
        <p:nvPicPr>
          <p:cNvPr id="14" name="Picture 4" descr="C:\Users\Жанна\Desktop\ФОЛЬКЛОР\0_4eb52_3d6f120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6508712"/>
            <a:ext cx="1785494" cy="6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572000" cy="605158"/>
          </a:xfrm>
          <a:prstGeom prst="rect">
            <a:avLst/>
          </a:prstGeom>
          <a:noFill/>
        </p:spPr>
      </p:pic>
      <p:pic>
        <p:nvPicPr>
          <p:cNvPr id="9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572000" cy="605158"/>
          </a:xfrm>
          <a:prstGeom prst="rect">
            <a:avLst/>
          </a:prstGeom>
          <a:noFill/>
        </p:spPr>
      </p:pic>
      <p:pic>
        <p:nvPicPr>
          <p:cNvPr id="8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4572000" cy="605158"/>
          </a:xfrm>
          <a:prstGeom prst="rect">
            <a:avLst/>
          </a:prstGeom>
          <a:noFill/>
        </p:spPr>
      </p:pic>
      <p:pic>
        <p:nvPicPr>
          <p:cNvPr id="5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52842"/>
            <a:ext cx="4572000" cy="6051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3645024"/>
            <a:ext cx="9612560" cy="3212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                             ЗАЧИН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В некотором царстве, в некотором государстве жили - были старик и старуха, и было у них три сына. </a:t>
            </a:r>
            <a:r>
              <a:rPr lang="ru-RU" b="1" i="1" u="sng" dirty="0" smtClean="0">
                <a:solidFill>
                  <a:schemeClr val="bg1"/>
                </a:solidFill>
              </a:rPr>
              <a:t>Младшего звали Иванушка.</a:t>
            </a:r>
            <a:r>
              <a:rPr lang="ru-RU" b="1" i="1" dirty="0" smtClean="0">
                <a:solidFill>
                  <a:schemeClr val="bg1"/>
                </a:solidFill>
              </a:rPr>
              <a:t> Жили они - не ленились, с утра до ночи трудились: пашню пахали да хлеб засевали.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52842"/>
            <a:ext cx="4572000" cy="605158"/>
          </a:xfrm>
          <a:prstGeom prst="rect">
            <a:avLst/>
          </a:prstGeom>
          <a:noFill/>
        </p:spPr>
      </p:pic>
      <p:pic>
        <p:nvPicPr>
          <p:cNvPr id="1026" name="Picture 2" descr="C:\Users\Жанна\Desktop\ИВАН\img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43409"/>
            <a:ext cx="3152425" cy="4104457"/>
          </a:xfrm>
          <a:prstGeom prst="rect">
            <a:avLst/>
          </a:prstGeom>
          <a:noFill/>
        </p:spPr>
      </p:pic>
      <p:pic>
        <p:nvPicPr>
          <p:cNvPr id="1027" name="Picture 3" descr="C:\Users\Жанна\Desktop\ИВАН\img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193" y="-157420"/>
            <a:ext cx="4608335" cy="401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572000" cy="605158"/>
          </a:xfrm>
          <a:prstGeom prst="rect">
            <a:avLst/>
          </a:prstGeom>
          <a:noFill/>
        </p:spPr>
      </p:pic>
      <p:pic>
        <p:nvPicPr>
          <p:cNvPr id="9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572000" cy="605158"/>
          </a:xfrm>
          <a:prstGeom prst="rect">
            <a:avLst/>
          </a:prstGeom>
          <a:noFill/>
        </p:spPr>
      </p:pic>
      <p:pic>
        <p:nvPicPr>
          <p:cNvPr id="2050" name="Picture 2" descr="C:\Users\Жанна\Desktop\ИВАН\skazki-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715000" cy="42100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84584" y="3717032"/>
            <a:ext cx="9828584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                                КОНЦОВКА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sz="3000" b="1" i="1" dirty="0" smtClean="0">
                <a:solidFill>
                  <a:schemeClr val="bg1"/>
                </a:solidFill>
              </a:rPr>
              <a:t>     А Иван - крестьянский сын с братьями вернулся домой, к отцу, к матери. И стали они жить да поживать, поле пахать да пшеницу сеять. </a:t>
            </a:r>
          </a:p>
          <a:p>
            <a:pPr algn="just">
              <a:buNone/>
            </a:pPr>
            <a:r>
              <a:rPr lang="ru-RU" sz="3000" b="1" i="1" dirty="0" smtClean="0">
                <a:solidFill>
                  <a:schemeClr val="bg1"/>
                </a:solidFill>
              </a:rPr>
              <a:t>     Здесь и сказке конец.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52842"/>
            <a:ext cx="4572000" cy="605158"/>
          </a:xfrm>
          <a:prstGeom prst="rect">
            <a:avLst/>
          </a:prstGeom>
          <a:noFill/>
        </p:spPr>
      </p:pic>
      <p:pic>
        <p:nvPicPr>
          <p:cNvPr id="6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52842"/>
            <a:ext cx="4572000" cy="605158"/>
          </a:xfrm>
          <a:prstGeom prst="rect">
            <a:avLst/>
          </a:prstGeom>
          <a:noFill/>
        </p:spPr>
      </p:pic>
      <p:pic>
        <p:nvPicPr>
          <p:cNvPr id="7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05158"/>
          </a:xfrm>
          <a:prstGeom prst="rect">
            <a:avLst/>
          </a:prstGeom>
          <a:noFill/>
        </p:spPr>
      </p:pic>
      <p:pic>
        <p:nvPicPr>
          <p:cNvPr id="8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05158"/>
          </a:xfrm>
          <a:prstGeom prst="rect">
            <a:avLst/>
          </a:prstGeom>
          <a:noFill/>
        </p:spPr>
      </p:pic>
      <p:pic>
        <p:nvPicPr>
          <p:cNvPr id="11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76479"/>
            <a:ext cx="1691680" cy="1438287"/>
          </a:xfrm>
          <a:prstGeom prst="rect">
            <a:avLst/>
          </a:prstGeom>
          <a:noFill/>
        </p:spPr>
      </p:pic>
      <p:pic>
        <p:nvPicPr>
          <p:cNvPr id="12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124744"/>
            <a:ext cx="169388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Жанна\Desktop\ИВАН\skazki-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558750"/>
            <a:ext cx="1763688" cy="1299250"/>
          </a:xfrm>
          <a:prstGeom prst="rect">
            <a:avLst/>
          </a:prstGeom>
          <a:noFill/>
        </p:spPr>
      </p:pic>
      <p:pic>
        <p:nvPicPr>
          <p:cNvPr id="1026" name="Picture 2" descr="C:\Users\Жанна\Desktop\иван и чудо-юдо\ИВАН\Ivan-----krestyanskiy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164603" cy="33569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84584" y="2564904"/>
            <a:ext cx="4896544" cy="4293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    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        где звучит тема мирного труда и защиты родной земли. </a:t>
            </a:r>
            <a:endParaRPr lang="ru-RU" sz="4000" dirty="0"/>
          </a:p>
        </p:txBody>
      </p:sp>
      <p:pic>
        <p:nvPicPr>
          <p:cNvPr id="1027" name="Picture 3" descr="C:\Users\Жанна\Desktop\иван и чудо-юдо\ИВАН СЛАЙДЫ\d02895_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7215" y="3173779"/>
            <a:ext cx="4916785" cy="36842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-171400"/>
            <a:ext cx="4211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Волшебная богатырская сказка героического содержания,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6093296"/>
            <a:ext cx="49320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А Иван - крестьянский сын с братьями вернулся домой, к отцу, к матери…</a:t>
            </a:r>
            <a:endParaRPr lang="ru-RU" sz="2000" dirty="0"/>
          </a:p>
        </p:txBody>
      </p:sp>
      <p:pic>
        <p:nvPicPr>
          <p:cNvPr id="8" name="Picture 2" descr="C:\Users\Жанна\Desktop\ФОЛЬКЛОР\76858445_ornament2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733256"/>
            <a:ext cx="1322897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983421" y="1983421"/>
            <a:ext cx="4572000" cy="605158"/>
          </a:xfrm>
          <a:prstGeom prst="rect">
            <a:avLst/>
          </a:prstGeom>
          <a:noFill/>
        </p:spPr>
      </p:pic>
      <p:pic>
        <p:nvPicPr>
          <p:cNvPr id="8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55421" y="1983421"/>
            <a:ext cx="4572000" cy="605158"/>
          </a:xfrm>
          <a:prstGeom prst="rect">
            <a:avLst/>
          </a:prstGeom>
          <a:noFill/>
        </p:spPr>
      </p:pic>
      <p:pic>
        <p:nvPicPr>
          <p:cNvPr id="9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55421" y="5772461"/>
            <a:ext cx="4572000" cy="605158"/>
          </a:xfrm>
          <a:prstGeom prst="rect">
            <a:avLst/>
          </a:prstGeom>
          <a:noFill/>
        </p:spPr>
      </p:pic>
      <p:pic>
        <p:nvPicPr>
          <p:cNvPr id="7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983421" y="4692341"/>
            <a:ext cx="4572000" cy="6051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9396536" cy="587727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400" i="1" dirty="0" smtClean="0"/>
              <a:t> </a:t>
            </a:r>
            <a:r>
              <a:rPr lang="ru-RU" sz="4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Завязка</a:t>
            </a:r>
            <a:r>
              <a:rPr lang="ru-RU" sz="4400" b="1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начальный момент в развитии событий, изображённых в художественном произведении.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Жанна\Desktop\иван и чудо-юдо\ИВАН СЛАЙДЫ\d02895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3336"/>
            <a:ext cx="5832648" cy="41546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87727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Разнеслась вдруг в том царстве - государстве </a:t>
            </a:r>
            <a:r>
              <a:rPr lang="ru-RU" sz="2400" b="1" i="1" dirty="0" smtClean="0"/>
              <a:t>дурная весть</a:t>
            </a:r>
            <a:r>
              <a:rPr lang="ru-RU" sz="2000" b="1" i="1" dirty="0" smtClean="0"/>
              <a:t>: собирается чудо - </a:t>
            </a:r>
            <a:r>
              <a:rPr lang="ru-RU" sz="2000" b="1" i="1" dirty="0" err="1" smtClean="0"/>
              <a:t>юдо</a:t>
            </a:r>
            <a:r>
              <a:rPr lang="ru-RU" sz="2000" b="1" i="1" dirty="0" smtClean="0"/>
              <a:t> поганое на их землю напасть, всех людей истребить, все города - села огнем спалить.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52842"/>
            <a:ext cx="4572000" cy="6051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45224"/>
            <a:ext cx="8820472" cy="11521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6000" b="1" i="1" dirty="0" smtClean="0"/>
              <a:t>            </a:t>
            </a:r>
            <a:r>
              <a:rPr lang="ru-RU" sz="6000" b="1" i="1" dirty="0" smtClean="0">
                <a:solidFill>
                  <a:schemeClr val="bg1"/>
                </a:solidFill>
              </a:rPr>
              <a:t>1. </a:t>
            </a:r>
            <a:r>
              <a:rPr lang="ru-RU" sz="6000" b="1" i="1" dirty="0" smtClean="0">
                <a:solidFill>
                  <a:srgbClr val="FFFF00"/>
                </a:solidFill>
              </a:rPr>
              <a:t>«Дурная весть».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Жанна\Desktop\ИВАН\нача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49411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386104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2910372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bg1"/>
                </a:solidFill>
              </a:rPr>
              <a:t>Разнеслась вдруг в том царстве - государстве дурная весть: собирается чудо -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юдо</a:t>
            </a:r>
            <a:r>
              <a:rPr lang="ru-RU" sz="2800" b="1" i="1" dirty="0" smtClean="0">
                <a:solidFill>
                  <a:schemeClr val="bg1"/>
                </a:solidFill>
              </a:rPr>
              <a:t> поганое на их землю напасть, всех людей истребить, все города - села огнем спалить.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52842"/>
            <a:ext cx="4572000" cy="60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485</TotalTime>
  <Words>493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Dragon</cp:lastModifiedBy>
  <cp:revision>64</cp:revision>
  <dcterms:created xsi:type="dcterms:W3CDTF">2016-09-17T19:06:14Z</dcterms:created>
  <dcterms:modified xsi:type="dcterms:W3CDTF">2016-10-09T10:48:14Z</dcterms:modified>
</cp:coreProperties>
</file>